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67" r:id="rId15"/>
    <p:sldId id="268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CD9A-7CED-4460-BB77-07071F0144A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8BBD5-C045-45CC-8617-2C5AC0F2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0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8BBD5-C045-45CC-8617-2C5AC0F208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3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4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1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7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0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5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90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3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575AB-328F-4A44-B4BA-EA8C72B3350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357B5-AE0C-440B-8198-C963034A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2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config/containers/logging/configur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torage/" TargetMode="External"/><Relationship Id="rId2" Type="http://schemas.openxmlformats.org/officeDocument/2006/relationships/hyperlink" Target="https://docs.docker.com/storage/storagedriv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Adnan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3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0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3723"/>
            <a:ext cx="10515600" cy="5403240"/>
          </a:xfrm>
        </p:spPr>
        <p:txBody>
          <a:bodyPr>
            <a:normAutofit/>
          </a:bodyPr>
          <a:lstStyle/>
          <a:p>
            <a:r>
              <a:rPr lang="en-US" sz="1200" dirty="0" smtClean="0"/>
              <a:t>Logs for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engine</a:t>
            </a:r>
          </a:p>
          <a:p>
            <a:pPr lvl="1"/>
            <a:r>
              <a:rPr lang="en-US" sz="1200" dirty="0" err="1" smtClean="0"/>
              <a:t>Journactl</a:t>
            </a:r>
            <a:r>
              <a:rPr lang="en-US" sz="1200" dirty="0" smtClean="0"/>
              <a:t> –u </a:t>
            </a:r>
            <a:r>
              <a:rPr lang="en-US" sz="1200" dirty="0" err="1" smtClean="0"/>
              <a:t>docker.service</a:t>
            </a:r>
            <a:r>
              <a:rPr lang="en-US" sz="1200" dirty="0" smtClean="0"/>
              <a:t> (</a:t>
            </a:r>
            <a:r>
              <a:rPr lang="en-US" sz="1200" dirty="0" err="1" smtClean="0"/>
              <a:t>systemd</a:t>
            </a:r>
            <a:r>
              <a:rPr lang="en-US" sz="1200" dirty="0" smtClean="0"/>
              <a:t> </a:t>
            </a:r>
            <a:r>
              <a:rPr lang="en-US" sz="1200" dirty="0" err="1" smtClean="0"/>
              <a:t>linux</a:t>
            </a:r>
            <a:r>
              <a:rPr lang="en-US" sz="1200" dirty="0" smtClean="0"/>
              <a:t>)</a:t>
            </a:r>
          </a:p>
          <a:p>
            <a:pPr lvl="1"/>
            <a:r>
              <a:rPr lang="en-US" sz="1200" dirty="0" smtClean="0"/>
              <a:t>/</a:t>
            </a:r>
            <a:r>
              <a:rPr lang="en-US" sz="1200" dirty="0" err="1" smtClean="0"/>
              <a:t>var</a:t>
            </a:r>
            <a:r>
              <a:rPr lang="en-US" sz="1200" dirty="0" smtClean="0"/>
              <a:t>/log/messages (</a:t>
            </a:r>
            <a:r>
              <a:rPr lang="en-US" sz="1200" dirty="0" err="1" smtClean="0"/>
              <a:t>linux</a:t>
            </a:r>
            <a:r>
              <a:rPr lang="en-US" sz="1200" dirty="0" smtClean="0"/>
              <a:t>)</a:t>
            </a:r>
          </a:p>
          <a:p>
            <a:pPr lvl="1"/>
            <a:r>
              <a:rPr lang="en-US" sz="1200" dirty="0" smtClean="0"/>
              <a:t>~/APPDATA/local/Docker (windows)</a:t>
            </a:r>
          </a:p>
          <a:p>
            <a:r>
              <a:rPr lang="en-US" sz="1200" dirty="0" smtClean="0"/>
              <a:t>Docker Container Logs</a:t>
            </a:r>
          </a:p>
          <a:p>
            <a:pPr lvl="1"/>
            <a:r>
              <a:rPr lang="en-US" sz="1200" dirty="0" smtClean="0"/>
              <a:t>If the app hosted in a container is launched as main process , the logs gets written to standard input and output and can be accessed via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logs.</a:t>
            </a:r>
            <a:endParaRPr lang="en-US" sz="1200" dirty="0"/>
          </a:p>
          <a:p>
            <a:pPr lvl="1"/>
            <a:r>
              <a:rPr lang="en-US" sz="1200" dirty="0"/>
              <a:t>In some cases, </a:t>
            </a:r>
            <a:r>
              <a:rPr lang="en-US" sz="1200" dirty="0" err="1"/>
              <a:t>docker</a:t>
            </a:r>
            <a:r>
              <a:rPr lang="en-US" sz="1200" dirty="0"/>
              <a:t> logs may not show useful information unless you take additional steps</a:t>
            </a:r>
            <a:r>
              <a:rPr lang="en-US" sz="1200" dirty="0" smtClean="0"/>
              <a:t>.</a:t>
            </a:r>
            <a:endParaRPr lang="en-US" sz="1200" dirty="0"/>
          </a:p>
          <a:p>
            <a:pPr lvl="2"/>
            <a:r>
              <a:rPr lang="en-US" sz="1200" dirty="0"/>
              <a:t>If you use a logging driver which sends logs to a file, an external host, a database, or another logging back-end, </a:t>
            </a:r>
            <a:r>
              <a:rPr lang="en-US" sz="1200" dirty="0" err="1"/>
              <a:t>docker</a:t>
            </a:r>
            <a:r>
              <a:rPr lang="en-US" sz="1200" dirty="0"/>
              <a:t> logs may not show useful information</a:t>
            </a:r>
            <a:r>
              <a:rPr lang="en-US" sz="1200" dirty="0" smtClean="0"/>
              <a:t>.</a:t>
            </a:r>
            <a:endParaRPr lang="en-US" sz="1200" dirty="0"/>
          </a:p>
          <a:p>
            <a:pPr lvl="2"/>
            <a:r>
              <a:rPr lang="en-US" sz="1200" dirty="0"/>
              <a:t>If your image runs a non-interactive process such as a web server or a database, that application may send its output to log files instead of STDOUT and </a:t>
            </a:r>
            <a:r>
              <a:rPr lang="en-US" sz="1200" dirty="0" smtClean="0"/>
              <a:t>STDERR</a:t>
            </a:r>
          </a:p>
          <a:p>
            <a:pPr lvl="2"/>
            <a:r>
              <a:rPr lang="en-US" sz="1200" dirty="0" smtClean="0"/>
              <a:t>One of the ways to have log files direct out put to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logs is to create </a:t>
            </a:r>
            <a:r>
              <a:rPr lang="en-US" sz="1200" dirty="0" err="1" smtClean="0"/>
              <a:t>symlink</a:t>
            </a:r>
            <a:r>
              <a:rPr lang="en-US" sz="1200" dirty="0" smtClean="0"/>
              <a:t> between files and standard input output.</a:t>
            </a:r>
          </a:p>
          <a:p>
            <a:pPr marL="1371600" lvl="3" indent="0">
              <a:buNone/>
            </a:pPr>
            <a:r>
              <a:rPr lang="en-US" sz="9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 request and error logs to 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 collector</a:t>
            </a:r>
          </a:p>
          <a:p>
            <a:pPr marL="1371600" lvl="3" indent="0">
              <a:buNone/>
            </a:pP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ln -sf /dev/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/access.log \</a:t>
            </a:r>
          </a:p>
          <a:p>
            <a:pPr marL="1371600" lvl="3" indent="0">
              <a:buNone/>
            </a:pPr>
            <a:r>
              <a:rPr lang="en-US" sz="9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ln -sf /dev/</a:t>
            </a:r>
            <a:r>
              <a:rPr lang="en-US" sz="9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9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9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9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9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/error.log</a:t>
            </a:r>
          </a:p>
          <a:p>
            <a:pPr lvl="3"/>
            <a:r>
              <a:rPr lang="en-US" sz="1200" dirty="0" smtClean="0"/>
              <a:t>In case of logger plugins, the plugins can be overwritten on container basis by </a:t>
            </a:r>
            <a:r>
              <a:rPr lang="en-US" sz="9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–log-driver –log-opts </a:t>
            </a:r>
            <a:r>
              <a:rPr lang="en-US" sz="1200" dirty="0" smtClean="0"/>
              <a:t>flags.</a:t>
            </a:r>
          </a:p>
          <a:p>
            <a:pPr lvl="3"/>
            <a:r>
              <a:rPr lang="en-US" sz="1200" dirty="0" smtClean="0"/>
              <a:t>More on logging drivers (</a:t>
            </a:r>
            <a:r>
              <a:rPr lang="en-US" sz="1200" dirty="0">
                <a:hlinkClick r:id="rId2"/>
              </a:rPr>
              <a:t>https://docs.docker.com/config/containers/logging/configure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)</a:t>
            </a:r>
            <a:endParaRPr lang="en-US" sz="1200" dirty="0"/>
          </a:p>
          <a:p>
            <a:pPr marL="1371600" lvl="3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77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96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4047"/>
            <a:ext cx="10515600" cy="5172916"/>
          </a:xfrm>
        </p:spPr>
        <p:txBody>
          <a:bodyPr>
            <a:normAutofit/>
          </a:bodyPr>
          <a:lstStyle/>
          <a:p>
            <a:r>
              <a:rPr lang="en-US" sz="1200" dirty="0" smtClean="0"/>
              <a:t>Three Pillars of Docker </a:t>
            </a:r>
            <a:r>
              <a:rPr lang="en-US" sz="1200" dirty="0" err="1" smtClean="0"/>
              <a:t>Netwoking</a:t>
            </a:r>
            <a:r>
              <a:rPr lang="en-US" sz="1200" dirty="0" smtClean="0"/>
              <a:t>:</a:t>
            </a:r>
          </a:p>
          <a:p>
            <a:pPr lvl="1"/>
            <a:r>
              <a:rPr lang="en-US" sz="1200" dirty="0" smtClean="0"/>
              <a:t>CNM(Container Network Model):</a:t>
            </a:r>
          </a:p>
          <a:p>
            <a:pPr lvl="2"/>
            <a:r>
              <a:rPr lang="en-US" sz="1200" dirty="0" smtClean="0"/>
              <a:t>It is the DNA of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networking.</a:t>
            </a:r>
          </a:p>
          <a:p>
            <a:pPr lvl="2"/>
            <a:r>
              <a:rPr lang="en-US" sz="1200" dirty="0" smtClean="0"/>
              <a:t>Its is built on 3 main components</a:t>
            </a:r>
          </a:p>
          <a:p>
            <a:pPr lvl="3"/>
            <a:r>
              <a:rPr lang="en-US" sz="1200" b="1" dirty="0" err="1" smtClean="0"/>
              <a:t>SandBox</a:t>
            </a:r>
            <a:r>
              <a:rPr lang="en-US" sz="1200" dirty="0" smtClean="0"/>
              <a:t>: </a:t>
            </a:r>
            <a:r>
              <a:rPr lang="en-US" sz="1200" dirty="0"/>
              <a:t>A Sandbox contains the configuration of a container's network stack. This includes management of the container's interfaces, routing table and DNS </a:t>
            </a:r>
            <a:r>
              <a:rPr lang="en-US" sz="1200" dirty="0" smtClean="0"/>
              <a:t>settings. Sandbox may contain </a:t>
            </a:r>
            <a:r>
              <a:rPr lang="en-US" sz="1200" i="1" dirty="0" smtClean="0"/>
              <a:t>many</a:t>
            </a:r>
            <a:r>
              <a:rPr lang="en-US" sz="1200" dirty="0" smtClean="0"/>
              <a:t> endpoints from </a:t>
            </a:r>
            <a:r>
              <a:rPr lang="en-US" sz="1200" i="1" dirty="0" smtClean="0"/>
              <a:t>multiple</a:t>
            </a:r>
            <a:r>
              <a:rPr lang="en-US" sz="1200" dirty="0" smtClean="0"/>
              <a:t> networks.</a:t>
            </a:r>
          </a:p>
          <a:p>
            <a:pPr lvl="3"/>
            <a:r>
              <a:rPr lang="en-US" sz="1200" b="1" dirty="0" err="1" smtClean="0"/>
              <a:t>EndPoint</a:t>
            </a:r>
            <a:r>
              <a:rPr lang="en-US" sz="1200" dirty="0" smtClean="0"/>
              <a:t>: </a:t>
            </a:r>
            <a:r>
              <a:rPr lang="en-US" sz="1200" dirty="0"/>
              <a:t>An Endpoint joins a Sandbox to a </a:t>
            </a:r>
            <a:r>
              <a:rPr lang="en-US" sz="1200" dirty="0" smtClean="0"/>
              <a:t>Network.</a:t>
            </a:r>
            <a:r>
              <a:rPr lang="en-US" sz="1200" dirty="0"/>
              <a:t> Endpoint can belong to only one network and it can belong to only one Sandbox, if connected</a:t>
            </a:r>
            <a:r>
              <a:rPr lang="en-US" sz="1200" dirty="0" smtClean="0"/>
              <a:t>.</a:t>
            </a:r>
          </a:p>
          <a:p>
            <a:pPr lvl="3"/>
            <a:r>
              <a:rPr lang="en-US" sz="1200" b="1" dirty="0" smtClean="0"/>
              <a:t>Network</a:t>
            </a:r>
            <a:r>
              <a:rPr lang="en-US" sz="1200" dirty="0" smtClean="0"/>
              <a:t>: Is </a:t>
            </a:r>
            <a:r>
              <a:rPr lang="en-US" sz="1200" dirty="0"/>
              <a:t>a group of Endpoints that are able to communicate with each-other directly. An implementation of a Network could be a Linux bridge, a VLAN, etc. Networks consist of </a:t>
            </a:r>
            <a:r>
              <a:rPr lang="en-US" sz="1200" i="1" dirty="0"/>
              <a:t>many</a:t>
            </a:r>
            <a:r>
              <a:rPr lang="en-US" sz="1200" dirty="0"/>
              <a:t> endpoints.</a:t>
            </a:r>
            <a:endParaRPr lang="en-US" sz="1200" dirty="0" smtClean="0"/>
          </a:p>
          <a:p>
            <a:pPr lvl="4"/>
            <a:endParaRPr lang="en-US" sz="1200" dirty="0" smtClean="0"/>
          </a:p>
          <a:p>
            <a:pPr lvl="1"/>
            <a:r>
              <a:rPr lang="en-US" sz="1200" dirty="0" err="1" smtClean="0"/>
              <a:t>LibNetwork</a:t>
            </a:r>
            <a:r>
              <a:rPr lang="en-US" sz="1200" dirty="0" smtClean="0"/>
              <a:t>:</a:t>
            </a:r>
          </a:p>
          <a:p>
            <a:pPr lvl="1"/>
            <a:r>
              <a:rPr lang="en-US" sz="1200" dirty="0" smtClean="0"/>
              <a:t>Drivers: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780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5506"/>
          </a:xfrm>
        </p:spPr>
        <p:txBody>
          <a:bodyPr>
            <a:noAutofit/>
          </a:bodyPr>
          <a:lstStyle/>
          <a:p>
            <a:r>
              <a:rPr lang="en-US" sz="2800" dirty="0" smtClean="0"/>
              <a:t>CNM</a:t>
            </a:r>
            <a:endParaRPr lang="en-US" sz="2800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150" y="3619267"/>
            <a:ext cx="4664850" cy="26346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1116" y="896816"/>
            <a:ext cx="1310054" cy="677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Drivers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2611315" y="896815"/>
            <a:ext cx="1178170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N/W controller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141177" y="896815"/>
            <a:ext cx="1178169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Network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5741377" y="896815"/>
            <a:ext cx="1195754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Endpoints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7244862" y="896815"/>
            <a:ext cx="1134207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Container</a:t>
            </a:r>
            <a:endParaRPr lang="en-US" sz="1100" dirty="0"/>
          </a:p>
        </p:txBody>
      </p:sp>
      <p:sp>
        <p:nvSpPr>
          <p:cNvPr id="9" name="Right Arrow 8"/>
          <p:cNvSpPr/>
          <p:nvPr/>
        </p:nvSpPr>
        <p:spPr>
          <a:xfrm>
            <a:off x="2303584" y="1169377"/>
            <a:ext cx="307731" cy="158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789485" y="1235320"/>
            <a:ext cx="413238" cy="153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319346" y="1235320"/>
            <a:ext cx="422031" cy="162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831623" y="1182568"/>
            <a:ext cx="422031" cy="162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1956290"/>
            <a:ext cx="4692162" cy="16521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346" y="1967097"/>
            <a:ext cx="4292836" cy="1641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19267"/>
            <a:ext cx="3516182" cy="26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2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3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Single Host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5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67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Swarm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3943"/>
            <a:ext cx="3215054" cy="161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54" y="833943"/>
            <a:ext cx="3042138" cy="1614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48927"/>
            <a:ext cx="6257192" cy="34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3429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Swarm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332901"/>
          </a:xfrm>
        </p:spPr>
        <p:txBody>
          <a:bodyPr>
            <a:normAutofit/>
          </a:bodyPr>
          <a:lstStyle/>
          <a:p>
            <a:r>
              <a:rPr lang="en-US" sz="1400" dirty="0" smtClean="0"/>
              <a:t>To initiate the swarm mode , run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swarm </a:t>
            </a:r>
            <a:r>
              <a:rPr lang="en-US" sz="1400" dirty="0" err="1" smtClean="0"/>
              <a:t>init.</a:t>
            </a:r>
            <a:r>
              <a:rPr lang="en-US" sz="1400" dirty="0" smtClean="0"/>
              <a:t> , upon swarm </a:t>
            </a:r>
            <a:r>
              <a:rPr lang="en-US" sz="1400" dirty="0" err="1" smtClean="0"/>
              <a:t>init</a:t>
            </a:r>
            <a:r>
              <a:rPr lang="en-US" sz="1400" dirty="0" smtClean="0"/>
              <a:t>, the first machine to it on is marked as Manager and the leader in swarm.</a:t>
            </a:r>
          </a:p>
          <a:p>
            <a:r>
              <a:rPr lang="en-US" sz="1400" dirty="0" smtClean="0"/>
              <a:t>It creates a </a:t>
            </a:r>
            <a:r>
              <a:rPr lang="en-US" sz="1400" dirty="0" err="1" smtClean="0"/>
              <a:t>etcd</a:t>
            </a:r>
            <a:r>
              <a:rPr lang="en-US" sz="1400" dirty="0" smtClean="0"/>
              <a:t> storage and generates CA certificates for authentication. </a:t>
            </a:r>
          </a:p>
          <a:p>
            <a:r>
              <a:rPr lang="en-US" sz="1400" dirty="0" smtClean="0"/>
              <a:t>It generates tokens for joining new manager and new worker.</a:t>
            </a:r>
          </a:p>
          <a:p>
            <a:r>
              <a:rPr lang="en-US" sz="1400" dirty="0" smtClean="0"/>
              <a:t>To join  a node or manager into swarm cluster, using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swarm join &lt;</a:t>
            </a:r>
            <a:r>
              <a:rPr lang="en-US" sz="1400" dirty="0" err="1" smtClean="0"/>
              <a:t>join_token_for_node_or_manager</a:t>
            </a:r>
            <a:r>
              <a:rPr lang="en-US" sz="1400" dirty="0"/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4" y="2379873"/>
            <a:ext cx="9081247" cy="43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8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Storage in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5524"/>
            <a:ext cx="10515600" cy="5612667"/>
          </a:xfrm>
        </p:spPr>
        <p:txBody>
          <a:bodyPr>
            <a:normAutofit/>
          </a:bodyPr>
          <a:lstStyle/>
          <a:p>
            <a:r>
              <a:rPr lang="en-US" sz="1600" dirty="0"/>
              <a:t>The data doesn’t persist when that container no longer exists, and it can be difficult to get the data out of the container if another process needs it.</a:t>
            </a:r>
          </a:p>
          <a:p>
            <a:r>
              <a:rPr lang="en-US" sz="1600" dirty="0"/>
              <a:t>A container’s writable layer is tightly coupled to the host machine where the container is running. You can’t easily move the data somewhere else.</a:t>
            </a:r>
          </a:p>
          <a:p>
            <a:r>
              <a:rPr lang="en-US" sz="1600" dirty="0"/>
              <a:t>Writing into a container’s writable layer requires a </a:t>
            </a:r>
            <a:r>
              <a:rPr lang="en-US" sz="1600" dirty="0">
                <a:hlinkClick r:id="rId2"/>
              </a:rPr>
              <a:t>storage driver</a:t>
            </a:r>
            <a:r>
              <a:rPr lang="en-US" sz="1600" dirty="0"/>
              <a:t> to manage the </a:t>
            </a:r>
            <a:r>
              <a:rPr lang="en-US" sz="1600" dirty="0" err="1"/>
              <a:t>filesystem</a:t>
            </a:r>
            <a:r>
              <a:rPr lang="en-US" sz="1600" dirty="0"/>
              <a:t>. The storage driver provides a union </a:t>
            </a:r>
            <a:r>
              <a:rPr lang="en-US" sz="1600" dirty="0" err="1"/>
              <a:t>filesystem</a:t>
            </a:r>
            <a:r>
              <a:rPr lang="en-US" sz="1600" dirty="0"/>
              <a:t>, using the Linux kernel. This extra abstraction reduces performance as compared to using </a:t>
            </a:r>
            <a:r>
              <a:rPr lang="en-US" sz="1600" i="1" dirty="0"/>
              <a:t>data volumes</a:t>
            </a:r>
            <a:r>
              <a:rPr lang="en-US" sz="1600" dirty="0"/>
              <a:t>, which write directly to the host </a:t>
            </a:r>
            <a:r>
              <a:rPr lang="en-US" sz="1600" dirty="0" err="1"/>
              <a:t>filesystem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Docker has two options for containers to store files in the host machine, so that the files are persisted even after the container stops: volumes, and bind mounts.</a:t>
            </a:r>
          </a:p>
          <a:p>
            <a:r>
              <a:rPr lang="en-US" sz="1600" dirty="0"/>
              <a:t>Volumes are stored in a part of the host </a:t>
            </a:r>
            <a:r>
              <a:rPr lang="en-US" sz="1600" dirty="0" err="1"/>
              <a:t>filesystem</a:t>
            </a:r>
            <a:r>
              <a:rPr lang="en-US" sz="1600" dirty="0"/>
              <a:t> which is managed by Docker (/</a:t>
            </a:r>
            <a:r>
              <a:rPr lang="en-US" sz="1600" dirty="0" err="1"/>
              <a:t>var</a:t>
            </a:r>
            <a:r>
              <a:rPr lang="en-US" sz="1600" dirty="0"/>
              <a:t>/lib/</a:t>
            </a:r>
            <a:r>
              <a:rPr lang="en-US" sz="1600" dirty="0" err="1"/>
              <a:t>docker</a:t>
            </a:r>
            <a:r>
              <a:rPr lang="en-US" sz="1600" dirty="0"/>
              <a:t>/volumes/ on Linux). Non-Docker processes should not modify this part of the </a:t>
            </a:r>
            <a:r>
              <a:rPr lang="en-US" sz="1600" dirty="0" err="1"/>
              <a:t>filesystem</a:t>
            </a:r>
            <a:r>
              <a:rPr lang="en-US" sz="1600" dirty="0"/>
              <a:t>. Volumes are the best way to persist data in Docker.</a:t>
            </a:r>
          </a:p>
          <a:p>
            <a:r>
              <a:rPr lang="en-US" sz="1600" dirty="0" smtClean="0"/>
              <a:t>Bind </a:t>
            </a:r>
            <a:r>
              <a:rPr lang="en-US" sz="1600" dirty="0"/>
              <a:t>mounts may be stored anywhere on the host system. They may even be important system files or directories. Non-Docker processes on the Docker host or a Docker container can modify them at any time.</a:t>
            </a:r>
          </a:p>
          <a:p>
            <a:r>
              <a:rPr lang="en-US" sz="1600" dirty="0" err="1" smtClean="0"/>
              <a:t>tmpfs</a:t>
            </a:r>
            <a:r>
              <a:rPr lang="en-US" sz="1600" dirty="0" smtClean="0"/>
              <a:t> </a:t>
            </a:r>
            <a:r>
              <a:rPr lang="en-US" sz="1600" dirty="0"/>
              <a:t>mounts are stored in the host system’s memory only, and are never written to the host system’s </a:t>
            </a:r>
            <a:r>
              <a:rPr lang="en-US" sz="1600" dirty="0" err="1"/>
              <a:t>filesystem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More information on storage is available at </a:t>
            </a:r>
            <a:r>
              <a:rPr lang="en-US" sz="1600" dirty="0">
                <a:hlinkClick r:id="rId3"/>
              </a:rPr>
              <a:t>https://docs.docker.com/storage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/>
              <a:t> 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54" y="5348285"/>
            <a:ext cx="2987403" cy="12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2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8200" y="984251"/>
            <a:ext cx="3035100" cy="1829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300" y="984251"/>
            <a:ext cx="3080985" cy="1824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201" y="2808318"/>
            <a:ext cx="3035100" cy="1768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298" y="4565588"/>
            <a:ext cx="3080985" cy="1774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8200" y="4577004"/>
            <a:ext cx="3035098" cy="17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21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Architecture </a:t>
            </a:r>
            <a:r>
              <a:rPr lang="en-US" dirty="0" err="1" smtClean="0"/>
              <a:t>Contd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7427"/>
            <a:ext cx="3509386" cy="164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86" y="1017426"/>
            <a:ext cx="3006090" cy="164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59379"/>
            <a:ext cx="6515476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2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25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6281"/>
            <a:ext cx="3459480" cy="2270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716281"/>
            <a:ext cx="3409660" cy="2270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01" y="2987041"/>
            <a:ext cx="6753039" cy="381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6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Architecture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7740"/>
            <a:ext cx="10515600" cy="520922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Two Main Building Blocks are used when creating Containers:</a:t>
            </a:r>
          </a:p>
          <a:p>
            <a:pPr lvl="1"/>
            <a:r>
              <a:rPr lang="en-US" sz="1400" dirty="0" err="1" smtClean="0"/>
              <a:t>NameSpaces</a:t>
            </a:r>
            <a:r>
              <a:rPr lang="en-US" sz="1400" dirty="0" smtClean="0"/>
              <a:t>: These are about Isolation.</a:t>
            </a:r>
          </a:p>
          <a:p>
            <a:pPr lvl="2"/>
            <a:r>
              <a:rPr lang="en-US" sz="1000" dirty="0" smtClean="0"/>
              <a:t>These take up an operating system and help them split into multiple operating systems.</a:t>
            </a:r>
          </a:p>
          <a:p>
            <a:pPr lvl="1"/>
            <a:r>
              <a:rPr lang="en-US" sz="1400" dirty="0" smtClean="0"/>
              <a:t>Control Groups:</a:t>
            </a:r>
          </a:p>
          <a:p>
            <a:pPr lvl="2"/>
            <a:r>
              <a:rPr lang="en-US" sz="1000" dirty="0" smtClean="0"/>
              <a:t>Limit the resources to be used by Processes .</a:t>
            </a:r>
          </a:p>
          <a:p>
            <a:pPr lvl="2"/>
            <a:r>
              <a:rPr lang="en-US" sz="1000" dirty="0" smtClean="0"/>
              <a:t>Help in achieving realistic containers on a machine.</a:t>
            </a:r>
          </a:p>
          <a:p>
            <a:pPr lvl="2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1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35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73" y="762001"/>
            <a:ext cx="3860149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23" y="762001"/>
            <a:ext cx="3408098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573" y="2948942"/>
            <a:ext cx="3860149" cy="151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722" y="2948942"/>
            <a:ext cx="3408099" cy="151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573" y="4466492"/>
            <a:ext cx="3860149" cy="1740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722" y="4440115"/>
            <a:ext cx="3408099" cy="17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7000"/>
            <a:ext cx="10515600" cy="701675"/>
          </a:xfrm>
        </p:spPr>
        <p:txBody>
          <a:bodyPr/>
          <a:lstStyle/>
          <a:p>
            <a:r>
              <a:rPr lang="en-US" dirty="0" smtClean="0"/>
              <a:t>Building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147763"/>
            <a:ext cx="10515600" cy="32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9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65585" cy="97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690688"/>
            <a:ext cx="4034537" cy="979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0338"/>
            <a:ext cx="3553924" cy="2967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124" y="2670337"/>
            <a:ext cx="3546198" cy="296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08" y="83771"/>
            <a:ext cx="10515600" cy="593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Containers and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08" y="820250"/>
            <a:ext cx="4628436" cy="2705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8" y="3525716"/>
            <a:ext cx="4628436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Widescreen</PresentationFormat>
  <Paragraphs>66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Docker Fundamentals</vt:lpstr>
      <vt:lpstr>Docker Architecture</vt:lpstr>
      <vt:lpstr>Docker Architecture Contd</vt:lpstr>
      <vt:lpstr>PowerPoint Presentation</vt:lpstr>
      <vt:lpstr>Docker Architecture Contd</vt:lpstr>
      <vt:lpstr>Images</vt:lpstr>
      <vt:lpstr>Building Images</vt:lpstr>
      <vt:lpstr>Containers:</vt:lpstr>
      <vt:lpstr>Containers and Apps</vt:lpstr>
      <vt:lpstr>Docker Logging</vt:lpstr>
      <vt:lpstr>Docker Networking</vt:lpstr>
      <vt:lpstr>CNM</vt:lpstr>
      <vt:lpstr>Single Host Networking</vt:lpstr>
      <vt:lpstr>Docker Swarm</vt:lpstr>
      <vt:lpstr>Swarm</vt:lpstr>
      <vt:lpstr>Data Storage in Docker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Fundamentals</dc:title>
  <dc:creator>KHAN Adnan</dc:creator>
  <cp:lastModifiedBy>KHAN Adnan</cp:lastModifiedBy>
  <cp:revision>90</cp:revision>
  <dcterms:created xsi:type="dcterms:W3CDTF">2019-07-26T06:01:17Z</dcterms:created>
  <dcterms:modified xsi:type="dcterms:W3CDTF">2019-08-01T10:46:18Z</dcterms:modified>
</cp:coreProperties>
</file>